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media1.m4v" ContentType="video/unknown"/>
  <Override PartName="/ppt/media/image6.jpeg" ContentType="image/jpeg"/>
  <Override PartName="/ppt/media/media1.mp4" ContentType="video/unknown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1.tif>
</file>

<file path=ppt/media/image10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.tif>
</file>

<file path=ppt/media/image20.png>
</file>

<file path=ppt/media/image21.png>
</file>

<file path=ppt/media/image22.png>
</file>

<file path=ppt/media/image23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media/image9.png>
</file>

<file path=ppt/media/media1.m4v>
</file>

<file path=ppt/media/media1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y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Texto del título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Nivel de texto 1</a:t>
            </a:r>
            <a:endParaRPr sz="3200"/>
          </a:p>
          <a:p>
            <a:pPr lvl="1">
              <a:defRPr sz="1800"/>
            </a:pPr>
            <a:r>
              <a:rPr sz="3200"/>
              <a:t>Nivel de texto 2</a:t>
            </a:r>
            <a:endParaRPr sz="3200"/>
          </a:p>
          <a:p>
            <a:pPr lvl="2">
              <a:defRPr sz="1800"/>
            </a:pPr>
            <a:r>
              <a:rPr sz="3200"/>
              <a:t>Nivel de texto 3</a:t>
            </a:r>
            <a:endParaRPr sz="3200"/>
          </a:p>
          <a:p>
            <a:pPr lvl="3">
              <a:defRPr sz="1800"/>
            </a:pPr>
            <a:r>
              <a:rPr sz="3200"/>
              <a:t>Nivel de texto 4</a:t>
            </a:r>
            <a:endParaRPr sz="3200"/>
          </a:p>
          <a:p>
            <a:pPr lvl="4">
              <a:defRPr sz="1800"/>
            </a:pPr>
            <a:r>
              <a:rPr sz="3200"/>
              <a:t>Nivel de texto 5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(horizont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Texto del título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Nivel de texto 1</a:t>
            </a:r>
            <a:endParaRPr sz="3200"/>
          </a:p>
          <a:p>
            <a:pPr lvl="1">
              <a:defRPr sz="1800"/>
            </a:pPr>
            <a:r>
              <a:rPr sz="3200"/>
              <a:t>Nivel de texto 2</a:t>
            </a:r>
            <a:endParaRPr sz="3200"/>
          </a:p>
          <a:p>
            <a:pPr lvl="2">
              <a:defRPr sz="1800"/>
            </a:pPr>
            <a:r>
              <a:rPr sz="3200"/>
              <a:t>Nivel de texto 3</a:t>
            </a:r>
            <a:endParaRPr sz="3200"/>
          </a:p>
          <a:p>
            <a:pPr lvl="3">
              <a:defRPr sz="1800"/>
            </a:pPr>
            <a:r>
              <a:rPr sz="3200"/>
              <a:t>Nivel de texto 4</a:t>
            </a:r>
            <a:endParaRPr sz="3200"/>
          </a:p>
          <a:p>
            <a:pPr lvl="4">
              <a:defRPr sz="1800"/>
            </a:pPr>
            <a:r>
              <a:rPr sz="3200"/>
              <a:t>Nivel de texto 5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(centr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Texto del título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(vertic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Texto del título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Nivel de texto 1</a:t>
            </a:r>
            <a:endParaRPr sz="3200"/>
          </a:p>
          <a:p>
            <a:pPr lvl="1">
              <a:defRPr sz="1800"/>
            </a:pPr>
            <a:r>
              <a:rPr sz="3200"/>
              <a:t>Nivel de texto 2</a:t>
            </a:r>
            <a:endParaRPr sz="3200"/>
          </a:p>
          <a:p>
            <a:pPr lvl="2">
              <a:defRPr sz="1800"/>
            </a:pPr>
            <a:r>
              <a:rPr sz="3200"/>
              <a:t>Nivel de texto 3</a:t>
            </a:r>
            <a:endParaRPr sz="3200"/>
          </a:p>
          <a:p>
            <a:pPr lvl="3">
              <a:defRPr sz="1800"/>
            </a:pPr>
            <a:r>
              <a:rPr sz="3200"/>
              <a:t>Nivel de texto 4</a:t>
            </a:r>
            <a:endParaRPr sz="3200"/>
          </a:p>
          <a:p>
            <a:pPr lvl="4">
              <a:defRPr sz="1800"/>
            </a:pPr>
            <a:r>
              <a:rPr sz="3200"/>
              <a:t>Nivel de texto 5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(arrib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Texto del título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Texto del título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Nivel de texto 1</a:t>
            </a:r>
            <a:endParaRPr sz="3600"/>
          </a:p>
          <a:p>
            <a:pPr lvl="1">
              <a:defRPr sz="1800"/>
            </a:pPr>
            <a:r>
              <a:rPr sz="3600"/>
              <a:t>Nivel de texto 2</a:t>
            </a:r>
            <a:endParaRPr sz="3600"/>
          </a:p>
          <a:p>
            <a:pPr lvl="2">
              <a:defRPr sz="1800"/>
            </a:pPr>
            <a:r>
              <a:rPr sz="3600"/>
              <a:t>Nivel de texto 3</a:t>
            </a:r>
            <a:endParaRPr sz="3600"/>
          </a:p>
          <a:p>
            <a:pPr lvl="3">
              <a:defRPr sz="1800"/>
            </a:pPr>
            <a:r>
              <a:rPr sz="3600"/>
              <a:t>Nivel de texto 4</a:t>
            </a:r>
            <a:endParaRPr sz="3600"/>
          </a:p>
          <a:p>
            <a:pPr lvl="4">
              <a:defRPr sz="1800"/>
            </a:pPr>
            <a:r>
              <a:rPr sz="3600"/>
              <a:t>Nivel de texto 5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, viñetas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Texto del título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Nivel de texto 1</a:t>
            </a:r>
            <a:endParaRPr sz="2800"/>
          </a:p>
          <a:p>
            <a:pPr lvl="1">
              <a:defRPr sz="1800"/>
            </a:pPr>
            <a:r>
              <a:rPr sz="2800"/>
              <a:t>Nivel de texto 2</a:t>
            </a:r>
            <a:endParaRPr sz="2800"/>
          </a:p>
          <a:p>
            <a:pPr lvl="2">
              <a:defRPr sz="1800"/>
            </a:pPr>
            <a:r>
              <a:rPr sz="2800"/>
              <a:t>Nivel de texto 3</a:t>
            </a:r>
            <a:endParaRPr sz="2800"/>
          </a:p>
          <a:p>
            <a:pPr lvl="3">
              <a:defRPr sz="1800"/>
            </a:pPr>
            <a:r>
              <a:rPr sz="2800"/>
              <a:t>Nivel de texto 4</a:t>
            </a:r>
            <a:endParaRPr sz="2800"/>
          </a:p>
          <a:p>
            <a:pPr lvl="4">
              <a:defRPr sz="1800"/>
            </a:pPr>
            <a:r>
              <a:rPr sz="2800"/>
              <a:t>Nivel de texto 5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Nivel de texto 1</a:t>
            </a:r>
            <a:endParaRPr sz="3600"/>
          </a:p>
          <a:p>
            <a:pPr lvl="1">
              <a:defRPr sz="1800"/>
            </a:pPr>
            <a:r>
              <a:rPr sz="3600"/>
              <a:t>Nivel de texto 2</a:t>
            </a:r>
            <a:endParaRPr sz="3600"/>
          </a:p>
          <a:p>
            <a:pPr lvl="2">
              <a:defRPr sz="1800"/>
            </a:pPr>
            <a:r>
              <a:rPr sz="3600"/>
              <a:t>Nivel de texto 3</a:t>
            </a:r>
            <a:endParaRPr sz="3600"/>
          </a:p>
          <a:p>
            <a:pPr lvl="3">
              <a:defRPr sz="1800"/>
            </a:pPr>
            <a:r>
              <a:rPr sz="3600"/>
              <a:t>Nivel de texto 4</a:t>
            </a:r>
            <a:endParaRPr sz="3600"/>
          </a:p>
          <a:p>
            <a:pPr lvl="4">
              <a:defRPr sz="1800"/>
            </a:pPr>
            <a:r>
              <a:rPr sz="3600"/>
              <a:t>Nivel de texto 5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8000"/>
              <a:t>Texto del título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3600"/>
              <a:t>Nivel de texto 1</a:t>
            </a:r>
            <a:endParaRPr sz="3600"/>
          </a:p>
          <a:p>
            <a:pPr lvl="1">
              <a:defRPr sz="1800"/>
            </a:pPr>
            <a:r>
              <a:rPr sz="3600"/>
              <a:t>Nivel de texto 2</a:t>
            </a:r>
            <a:endParaRPr sz="3600"/>
          </a:p>
          <a:p>
            <a:pPr lvl="2">
              <a:defRPr sz="1800"/>
            </a:pPr>
            <a:r>
              <a:rPr sz="3600"/>
              <a:t>Nivel de texto 3</a:t>
            </a:r>
            <a:endParaRPr sz="3600"/>
          </a:p>
          <a:p>
            <a:pPr lvl="3">
              <a:defRPr sz="1800"/>
            </a:pPr>
            <a:r>
              <a:rPr sz="3600"/>
              <a:t>Nivel de texto 4</a:t>
            </a:r>
            <a:endParaRPr sz="3600"/>
          </a:p>
          <a:p>
            <a:pPr lvl="4">
              <a:defRPr sz="1800"/>
            </a:pPr>
            <a:r>
              <a:rPr sz="3600"/>
              <a:t>Nivel de texto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2.jpe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jpeg"/><Relationship Id="rId3" Type="http://schemas.openxmlformats.org/officeDocument/2006/relationships/image" Target="../media/image8.jpe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tif"/><Relationship Id="rId3" Type="http://schemas.openxmlformats.org/officeDocument/2006/relationships/image" Target="../media/image9.jpeg"/><Relationship Id="rId4" Type="http://schemas.openxmlformats.org/officeDocument/2006/relationships/image" Target="../media/image2.tif"/><Relationship Id="rId5" Type="http://schemas.openxmlformats.org/officeDocument/2006/relationships/image" Target="../media/image23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github.com/Casa-Mucaro/3dprints" TargetMode="External"/><Relationship Id="rId3" Type="http://schemas.openxmlformats.org/officeDocument/2006/relationships/hyperlink" Target="http://casa-mucaro.github.io/Impresiones3D/" TargetMode="External"/><Relationship Id="rId4" Type="http://schemas.openxmlformats.org/officeDocument/2006/relationships/hyperlink" Target="mailto:info@casamucaro.com" TargetMode="External"/><Relationship Id="rId5" Type="http://schemas.openxmlformats.org/officeDocument/2006/relationships/image" Target="../media/image10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jpeg"/><Relationship Id="rId3" Type="http://schemas.openxmlformats.org/officeDocument/2006/relationships/image" Target="../media/image3.png"/><Relationship Id="rId4" Type="http://schemas.openxmlformats.org/officeDocument/2006/relationships/image" Target="../media/image4.jpeg"/><Relationship Id="rId5" Type="http://schemas.openxmlformats.org/officeDocument/2006/relationships/image" Target="../media/image4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5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video" Target="../media/media1.m4v"/><Relationship Id="rId3" Type="http://schemas.microsoft.com/office/2007/relationships/media" Target="../media/media1.m4v"/><Relationship Id="rId4" Type="http://schemas.openxmlformats.org/officeDocument/2006/relationships/image" Target="../media/image7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6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10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image" Target="../media/image2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xfrm>
            <a:off x="2166203" y="120281"/>
            <a:ext cx="8672394" cy="1000115"/>
          </a:xfrm>
          <a:prstGeom prst="rect">
            <a:avLst/>
          </a:prstGeom>
        </p:spPr>
        <p:txBody>
          <a:bodyPr/>
          <a:lstStyle>
            <a:lvl1pPr>
              <a:defRPr b="1" sz="55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/>
            </a:pPr>
            <a:r>
              <a:rPr b="1" sz="5500"/>
              <a:t>La Bitácora de Impresión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xfrm>
            <a:off x="648439" y="7350176"/>
            <a:ext cx="3266260" cy="1549402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Bill Birdsall</a:t>
            </a:r>
            <a:endParaRPr sz="3200"/>
          </a:p>
          <a:p>
            <a:pPr lvl="0">
              <a:defRPr sz="1800"/>
            </a:pPr>
            <a:r>
              <a:rPr sz="3200"/>
              <a:t>Rene Duchesne</a:t>
            </a:r>
            <a:endParaRPr sz="3200"/>
          </a:p>
          <a:p>
            <a:pPr lvl="0">
              <a:defRPr sz="1800"/>
            </a:pPr>
            <a:r>
              <a:rPr sz="3200"/>
              <a:t>Pablo Varona</a:t>
            </a:r>
          </a:p>
        </p:txBody>
      </p:sp>
      <p:pic>
        <p:nvPicPr>
          <p:cNvPr id="34" name="IMG_0143.jpg"/>
          <p:cNvPicPr/>
          <p:nvPr/>
        </p:nvPicPr>
        <p:blipFill>
          <a:blip r:embed="rId2">
            <a:extLst/>
          </a:blip>
          <a:srcRect l="0" t="0" r="0" b="6583"/>
          <a:stretch>
            <a:fillRect/>
          </a:stretch>
        </p:blipFill>
        <p:spPr>
          <a:xfrm>
            <a:off x="8011338" y="3740755"/>
            <a:ext cx="4604111" cy="5743470"/>
          </a:xfrm>
          <a:prstGeom prst="rect">
            <a:avLst/>
          </a:prstGeom>
          <a:ln w="12700">
            <a:miter lim="400000"/>
          </a:ln>
        </p:spPr>
      </p:pic>
      <p:pic>
        <p:nvPicPr>
          <p:cNvPr id="35" name="Screen Shot 2014-06-26 at 12.24.59 AM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65471" y="2728912"/>
            <a:ext cx="3079388" cy="5743576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Shape 36"/>
          <p:cNvSpPr/>
          <p:nvPr/>
        </p:nvSpPr>
        <p:spPr>
          <a:xfrm>
            <a:off x="2236855" y="1013923"/>
            <a:ext cx="8531090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5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r>
              <a:rPr sz="4500"/>
              <a:t>Títeres e Instrumentos Musicales</a:t>
            </a:r>
          </a:p>
        </p:txBody>
      </p:sp>
      <p:pic>
        <p:nvPicPr>
          <p:cNvPr id="37" name="F57MTUFH994X1EA.LARGE.jp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64145" y="2144403"/>
            <a:ext cx="3834848" cy="38348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/>
        </p:nvSpPr>
        <p:spPr>
          <a:xfrm>
            <a:off x="776790" y="492621"/>
            <a:ext cx="595766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 lvl="0">
              <a:defRPr b="0" sz="1800"/>
            </a:pPr>
            <a:r>
              <a:rPr b="1" sz="3600"/>
              <a:t>Impresión: Datos Técnicos</a:t>
            </a:r>
          </a:p>
        </p:txBody>
      </p:sp>
      <p:sp>
        <p:nvSpPr>
          <p:cNvPr id="81" name="Shape 81"/>
          <p:cNvSpPr/>
          <p:nvPr/>
        </p:nvSpPr>
        <p:spPr>
          <a:xfrm>
            <a:off x="1229262" y="6566952"/>
            <a:ext cx="3722524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ABS</a:t>
            </a:r>
            <a:endParaRPr sz="3600"/>
          </a:p>
          <a:p>
            <a:pPr lvl="0">
              <a:defRPr sz="1800"/>
            </a:pPr>
            <a:r>
              <a:rPr sz="3600"/>
              <a:t>230 C (Boquilla)</a:t>
            </a:r>
            <a:endParaRPr sz="3600"/>
          </a:p>
          <a:p>
            <a:pPr lvl="0">
              <a:defRPr sz="1800"/>
            </a:pPr>
            <a:r>
              <a:rPr sz="3600"/>
              <a:t>110-115 C (Base)</a:t>
            </a:r>
          </a:p>
        </p:txBody>
      </p:sp>
      <p:sp>
        <p:nvSpPr>
          <p:cNvPr id="82" name="Shape 82"/>
          <p:cNvSpPr/>
          <p:nvPr/>
        </p:nvSpPr>
        <p:spPr>
          <a:xfrm>
            <a:off x="5666181" y="6840002"/>
            <a:ext cx="2451964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Infills: 10%</a:t>
            </a:r>
            <a:endParaRPr sz="3600"/>
          </a:p>
          <a:p>
            <a:pPr lvl="0">
              <a:defRPr sz="1800"/>
            </a:pPr>
            <a:r>
              <a:rPr sz="3600"/>
              <a:t>Paredes: 2</a:t>
            </a:r>
          </a:p>
        </p:txBody>
      </p:sp>
      <p:sp>
        <p:nvSpPr>
          <p:cNvPr id="83" name="Shape 83"/>
          <p:cNvSpPr/>
          <p:nvPr/>
        </p:nvSpPr>
        <p:spPr>
          <a:xfrm>
            <a:off x="3892245" y="8419437"/>
            <a:ext cx="5220310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El perfil de impresión:</a:t>
            </a:r>
            <a:endParaRPr sz="3600"/>
          </a:p>
          <a:p>
            <a:pPr lvl="0">
              <a:defRPr sz="1800"/>
            </a:pPr>
            <a:r>
              <a:rPr sz="3600"/>
              <a:t> MakerWare y Simplify3D</a:t>
            </a:r>
          </a:p>
        </p:txBody>
      </p:sp>
      <p:sp>
        <p:nvSpPr>
          <p:cNvPr id="84" name="Shape 84"/>
          <p:cNvSpPr/>
          <p:nvPr/>
        </p:nvSpPr>
        <p:spPr>
          <a:xfrm>
            <a:off x="8832541" y="6566952"/>
            <a:ext cx="2942997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Impresiones</a:t>
            </a:r>
            <a:endParaRPr sz="3600"/>
          </a:p>
          <a:p>
            <a:pPr lvl="0">
              <a:defRPr sz="1800"/>
            </a:pPr>
            <a:r>
              <a:rPr sz="3600"/>
              <a:t>Con Soporte </a:t>
            </a:r>
            <a:endParaRPr sz="3600"/>
          </a:p>
          <a:p>
            <a:pPr lvl="0">
              <a:defRPr sz="1800"/>
            </a:pPr>
            <a:r>
              <a:rPr sz="3600"/>
              <a:t>Integrado</a:t>
            </a:r>
          </a:p>
        </p:txBody>
      </p:sp>
      <p:pic>
        <p:nvPicPr>
          <p:cNvPr id="85" name="IMG_0144.jpe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44341" y="1705794"/>
            <a:ext cx="5751249" cy="4295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86" name="IMG_0041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29262" y="1361700"/>
            <a:ext cx="3722523" cy="49838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/>
        </p:nvSpPr>
        <p:spPr>
          <a:xfrm>
            <a:off x="761941" y="492621"/>
            <a:ext cx="882052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 lvl="0">
              <a:defRPr b="0" sz="1800"/>
            </a:pPr>
            <a:r>
              <a:rPr b="1" sz="3600"/>
              <a:t>Documentación e Infraestructura Virtual</a:t>
            </a:r>
          </a:p>
        </p:txBody>
      </p:sp>
      <p:pic>
        <p:nvPicPr>
          <p:cNvPr id="89" name="Captura de pantalla 2014-07-31 a la(s) 9.31.54 p.m..png"/>
          <p:cNvPicPr/>
          <p:nvPr/>
        </p:nvPicPr>
        <p:blipFill>
          <a:blip r:embed="rId2">
            <a:extLst/>
          </a:blip>
          <a:srcRect l="0" t="0" r="6017" b="0"/>
          <a:stretch>
            <a:fillRect/>
          </a:stretch>
        </p:blipFill>
        <p:spPr>
          <a:xfrm>
            <a:off x="484049" y="1545618"/>
            <a:ext cx="6318206" cy="3722309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419100" dist="68828" dir="3600000">
              <a:srgbClr val="000000"/>
            </a:outerShdw>
          </a:effectLst>
        </p:spPr>
      </p:pic>
      <p:sp>
        <p:nvSpPr>
          <p:cNvPr id="90" name="Shape 90"/>
          <p:cNvSpPr/>
          <p:nvPr/>
        </p:nvSpPr>
        <p:spPr>
          <a:xfrm>
            <a:off x="2264488" y="5673206"/>
            <a:ext cx="275737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Blog Técnico</a:t>
            </a:r>
          </a:p>
        </p:txBody>
      </p:sp>
      <p:sp>
        <p:nvSpPr>
          <p:cNvPr id="91" name="Shape 91"/>
          <p:cNvSpPr/>
          <p:nvPr/>
        </p:nvSpPr>
        <p:spPr>
          <a:xfrm>
            <a:off x="9344036" y="8455773"/>
            <a:ext cx="148635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Github</a:t>
            </a:r>
          </a:p>
        </p:txBody>
      </p:sp>
      <p:pic>
        <p:nvPicPr>
          <p:cNvPr id="92" name="Captura de pantalla 2014-08-01 a la(s) 5.12.52 p.m.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19603" y="3754138"/>
            <a:ext cx="5335225" cy="4485836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419100" dist="68828" dir="3600000">
              <a:srgbClr val="000000"/>
            </a:outerShdw>
          </a:effectLst>
        </p:spPr>
      </p:pic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/>
        </p:nvSpPr>
        <p:spPr>
          <a:xfrm>
            <a:off x="762340" y="4219587"/>
            <a:ext cx="660242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Colaboraciones Internacionales</a:t>
            </a:r>
          </a:p>
        </p:txBody>
      </p:sp>
      <p:sp>
        <p:nvSpPr>
          <p:cNvPr id="95" name="Shape 95"/>
          <p:cNvSpPr/>
          <p:nvPr/>
        </p:nvSpPr>
        <p:spPr>
          <a:xfrm>
            <a:off x="772142" y="1612467"/>
            <a:ext cx="703402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/>
            </a:pPr>
            <a:r>
              <a:rPr sz="3600"/>
              <a:t>Impresiones hechas por Titiriteros</a:t>
            </a:r>
          </a:p>
        </p:txBody>
      </p:sp>
      <p:sp>
        <p:nvSpPr>
          <p:cNvPr id="96" name="Shape 96"/>
          <p:cNvSpPr/>
          <p:nvPr/>
        </p:nvSpPr>
        <p:spPr>
          <a:xfrm>
            <a:off x="764564" y="2481507"/>
            <a:ext cx="589102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Creando Objetos que Duren</a:t>
            </a:r>
          </a:p>
        </p:txBody>
      </p:sp>
      <p:sp>
        <p:nvSpPr>
          <p:cNvPr id="97" name="Shape 97"/>
          <p:cNvSpPr/>
          <p:nvPr/>
        </p:nvSpPr>
        <p:spPr>
          <a:xfrm>
            <a:off x="727661" y="489111"/>
            <a:ext cx="874238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 lvl="0">
              <a:defRPr b="0" sz="1800"/>
            </a:pPr>
            <a:r>
              <a:rPr b="1" sz="3600"/>
              <a:t>Tecnología y Conocimiento Compartido</a:t>
            </a:r>
          </a:p>
        </p:txBody>
      </p:sp>
      <p:sp>
        <p:nvSpPr>
          <p:cNvPr id="98" name="Shape 98"/>
          <p:cNvSpPr/>
          <p:nvPr/>
        </p:nvSpPr>
        <p:spPr>
          <a:xfrm>
            <a:off x="794095" y="3350547"/>
            <a:ext cx="622980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Producciones Costo Efectivas</a:t>
            </a:r>
          </a:p>
        </p:txBody>
      </p:sp>
      <p:pic>
        <p:nvPicPr>
          <p:cNvPr id="99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69653" y="5957666"/>
            <a:ext cx="6461288" cy="32887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00" name="005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7181" y="5294698"/>
            <a:ext cx="5269223" cy="3951918"/>
          </a:xfrm>
          <a:prstGeom prst="rect">
            <a:avLst/>
          </a:prstGeom>
          <a:ln w="12700">
            <a:miter lim="400000"/>
          </a:ln>
        </p:spPr>
      </p:pic>
      <p:pic>
        <p:nvPicPr>
          <p:cNvPr id="101" name="pasted-image.ti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974484" y="5088626"/>
            <a:ext cx="1871146" cy="18711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02" name="Captura de pantalla 2014-10-09 a la(s) 7.09.14 a.m.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0290" y="7950062"/>
            <a:ext cx="1866901" cy="1549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/>
        </p:nvSpPr>
        <p:spPr>
          <a:xfrm>
            <a:off x="2398521" y="7860374"/>
            <a:ext cx="8207757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b="1" sz="3200"/>
              <a:t>Página Web</a:t>
            </a:r>
            <a:endParaRPr b="1" sz="3200"/>
          </a:p>
          <a:p>
            <a:pPr lvl="0">
              <a:defRPr sz="1800"/>
            </a:pPr>
            <a:r>
              <a:rPr sz="3200" u="sng">
                <a:hlinkClick r:id="rId2" invalidUrl="" action="" tgtFrame="" tooltip="" history="1" highlightClick="0" endSnd="0"/>
              </a:rPr>
              <a:t>https://github.com/Casa-Mucaro/3dprints</a:t>
            </a:r>
            <a:endParaRPr sz="3200"/>
          </a:p>
          <a:p>
            <a:pPr lvl="0">
              <a:defRPr sz="1800"/>
            </a:pPr>
            <a:r>
              <a:rPr sz="3200" u="sng">
                <a:hlinkClick r:id="rId3" invalidUrl="" action="" tgtFrame="" tooltip="" history="1" highlightClick="0" endSnd="0"/>
              </a:rPr>
              <a:t>http://casa-mucaro.github.io/Impresiones3D/</a:t>
            </a:r>
          </a:p>
        </p:txBody>
      </p:sp>
      <p:sp>
        <p:nvSpPr>
          <p:cNvPr id="105" name="Shape 105"/>
          <p:cNvSpPr/>
          <p:nvPr/>
        </p:nvSpPr>
        <p:spPr>
          <a:xfrm>
            <a:off x="4437465" y="502575"/>
            <a:ext cx="4129870" cy="1231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7400"/>
            </a:lvl1pPr>
          </a:lstStyle>
          <a:p>
            <a:pPr lvl="0">
              <a:defRPr sz="1800"/>
            </a:pPr>
            <a:r>
              <a:rPr sz="7400"/>
              <a:t>¡Gracias!</a:t>
            </a:r>
          </a:p>
        </p:txBody>
      </p:sp>
      <p:sp>
        <p:nvSpPr>
          <p:cNvPr id="106" name="Shape 106"/>
          <p:cNvSpPr/>
          <p:nvPr/>
        </p:nvSpPr>
        <p:spPr>
          <a:xfrm>
            <a:off x="4377690" y="6569454"/>
            <a:ext cx="4249421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b="1" sz="3200"/>
              <a:t>Email</a:t>
            </a:r>
            <a:endParaRPr b="1" sz="3200"/>
          </a:p>
          <a:p>
            <a:pPr lvl="0">
              <a:defRPr sz="1800"/>
            </a:pPr>
            <a:r>
              <a:rPr sz="3200" u="sng">
                <a:hlinkClick r:id="rId4" invalidUrl="" action="" tgtFrame="" tooltip="" history="1" highlightClick="0" endSnd="0"/>
              </a:rPr>
              <a:t>info@casamucaro.com</a:t>
            </a:r>
          </a:p>
        </p:txBody>
      </p:sp>
      <p:pic>
        <p:nvPicPr>
          <p:cNvPr id="107" name="IMG_2562.jp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424154" y="2099801"/>
            <a:ext cx="6156492" cy="4104328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419100" dist="68828" dir="3600000">
              <a:srgbClr val="000000"/>
            </a:outerShdw>
          </a:effectLst>
        </p:spPr>
      </p:pic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949087" y="405892"/>
            <a:ext cx="1003719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 lvl="0">
              <a:defRPr b="0" sz="1800"/>
            </a:pPr>
            <a:r>
              <a:rPr b="1" sz="3600"/>
              <a:t>Instrumento Musical: Boquilla de Tootophone</a:t>
            </a:r>
          </a:p>
        </p:txBody>
      </p:sp>
      <p:pic>
        <p:nvPicPr>
          <p:cNvPr id="40" name="FWX0J9DH994X1ED.LAR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6545" y="1546256"/>
            <a:ext cx="3892667" cy="3892668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Shape 41"/>
          <p:cNvSpPr/>
          <p:nvPr/>
        </p:nvSpPr>
        <p:spPr>
          <a:xfrm>
            <a:off x="9131443" y="1037314"/>
            <a:ext cx="222336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C82506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C82506"/>
                </a:solidFill>
              </a:rPr>
              <a:t>2da Etapa</a:t>
            </a:r>
          </a:p>
        </p:txBody>
      </p:sp>
      <p:pic>
        <p:nvPicPr>
          <p:cNvPr id="42" name="Captura de pantalla 2014-07-31 a la(s) 8.59.28 p.m.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769701" y="1865835"/>
            <a:ext cx="3892668" cy="6896351"/>
          </a:xfrm>
          <a:prstGeom prst="rect">
            <a:avLst/>
          </a:prstGeom>
          <a:ln w="12700">
            <a:miter lim="400000"/>
          </a:ln>
        </p:spPr>
      </p:pic>
      <p:sp>
        <p:nvSpPr>
          <p:cNvPr id="43" name="Shape 43"/>
          <p:cNvSpPr/>
          <p:nvPr/>
        </p:nvSpPr>
        <p:spPr>
          <a:xfrm>
            <a:off x="9451877" y="8943006"/>
            <a:ext cx="252831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2da Versión</a:t>
            </a:r>
          </a:p>
        </p:txBody>
      </p:sp>
      <p:pic>
        <p:nvPicPr>
          <p:cNvPr id="44" name="FGG896UH994X1EK.LARGE.jp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96545" y="5613580"/>
            <a:ext cx="3892667" cy="3892667"/>
          </a:xfrm>
          <a:prstGeom prst="rect">
            <a:avLst/>
          </a:prstGeom>
          <a:ln w="12700">
            <a:miter lim="400000"/>
          </a:ln>
        </p:spPr>
      </p:pic>
      <p:pic>
        <p:nvPicPr>
          <p:cNvPr id="45" name="Captura de pantalla 2014-07-31 a la(s) 9.19.08 p.m.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624806" y="1859671"/>
            <a:ext cx="3909302" cy="6908679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Shape 46"/>
          <p:cNvSpPr/>
          <p:nvPr/>
        </p:nvSpPr>
        <p:spPr>
          <a:xfrm>
            <a:off x="5592835" y="8943006"/>
            <a:ext cx="265541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1era Versión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912249" y="492621"/>
            <a:ext cx="733774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 lvl="0">
              <a:defRPr b="0" sz="1800"/>
            </a:pPr>
            <a:r>
              <a:rPr b="1" sz="3600"/>
              <a:t>Títeres: Antebrazo, Brazo y Mano</a:t>
            </a:r>
          </a:p>
        </p:txBody>
      </p:sp>
      <p:pic>
        <p:nvPicPr>
          <p:cNvPr id="49" name="Captura de pantalla 2014-06-23 a la(s) 4.52.39 p.m.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4717" y="5623334"/>
            <a:ext cx="6305511" cy="3290205"/>
          </a:xfrm>
          <a:prstGeom prst="rect">
            <a:avLst/>
          </a:prstGeom>
          <a:ln w="12700">
            <a:miter lim="400000"/>
          </a:ln>
        </p:spPr>
      </p:pic>
      <p:pic>
        <p:nvPicPr>
          <p:cNvPr id="50" name="Arm Joints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8007" y="1801019"/>
            <a:ext cx="6098931" cy="3161618"/>
          </a:xfrm>
          <a:prstGeom prst="rect">
            <a:avLst/>
          </a:prstGeom>
          <a:ln w="12700">
            <a:miter lim="400000"/>
          </a:ln>
        </p:spPr>
      </p:pic>
      <p:pic>
        <p:nvPicPr>
          <p:cNvPr id="51" name="10398675_10202690386289255_7651835701879160598_n.jp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00576" y="2134405"/>
            <a:ext cx="4723726" cy="6298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Mecanismo Brazo de Titere-1.m4v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06400" y="304800"/>
            <a:ext cx="12192000" cy="9144000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5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916664" y="463711"/>
            <a:ext cx="326491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 lvl="0">
              <a:defRPr b="0" sz="1800"/>
            </a:pPr>
            <a:r>
              <a:rPr b="1" sz="3600"/>
              <a:t>Títeres: Pecho</a:t>
            </a:r>
          </a:p>
        </p:txBody>
      </p:sp>
      <p:pic>
        <p:nvPicPr>
          <p:cNvPr id="56" name="Captura de pantalla 2014-06-03 a la(s) 9.54.05 p.m.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286" y="1412540"/>
            <a:ext cx="3903837" cy="5227662"/>
          </a:xfrm>
          <a:prstGeom prst="rect">
            <a:avLst/>
          </a:prstGeom>
          <a:ln w="12700">
            <a:miter lim="400000"/>
          </a:ln>
        </p:spPr>
      </p:pic>
      <p:pic>
        <p:nvPicPr>
          <p:cNvPr id="57" name="Screen Shot 2014-06-26 at 1.08.55 AM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89885" y="2050871"/>
            <a:ext cx="3386316" cy="6553237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10557099_305293742974018_4999413126846041391_o.jp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11962" y="3529405"/>
            <a:ext cx="4328014" cy="57933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Video de Casa Múcaro.mp4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-1" y="1045994"/>
            <a:ext cx="13004801" cy="7315201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60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Captura de pantalla 2014-06-23 a la(s) 4.47.50 p.m.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3143" y="1678482"/>
            <a:ext cx="6143959" cy="5105973"/>
          </a:xfrm>
          <a:prstGeom prst="rect">
            <a:avLst/>
          </a:prstGeom>
          <a:ln w="12700">
            <a:miter lim="400000"/>
          </a:ln>
        </p:spPr>
      </p:pic>
      <p:pic>
        <p:nvPicPr>
          <p:cNvPr id="63" name="Captura de pantalla 2014-06-03 a la(s) 9.50.52 p.m.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92835" y="3353008"/>
            <a:ext cx="5641121" cy="5974852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Shape 64"/>
          <p:cNvSpPr/>
          <p:nvPr/>
        </p:nvSpPr>
        <p:spPr>
          <a:xfrm>
            <a:off x="2536123" y="921675"/>
            <a:ext cx="385008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C82506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C82506"/>
                </a:solidFill>
              </a:rPr>
              <a:t>en construcción…</a:t>
            </a:r>
          </a:p>
        </p:txBody>
      </p:sp>
      <p:sp>
        <p:nvSpPr>
          <p:cNvPr id="65" name="Shape 65"/>
          <p:cNvSpPr/>
          <p:nvPr/>
        </p:nvSpPr>
        <p:spPr>
          <a:xfrm>
            <a:off x="785909" y="492621"/>
            <a:ext cx="290907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 lvl="0">
              <a:defRPr b="0" sz="1800"/>
            </a:pPr>
            <a:r>
              <a:rPr b="1" sz="3600"/>
              <a:t>Títeres: Ojos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Captura de pantalla 2014-06-01 a la(s) 7.35.27 p.m.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88971" y="1003300"/>
            <a:ext cx="4508501" cy="7747000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Shape 68"/>
          <p:cNvSpPr/>
          <p:nvPr/>
        </p:nvSpPr>
        <p:spPr>
          <a:xfrm>
            <a:off x="852655" y="492621"/>
            <a:ext cx="618693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 lvl="0">
              <a:defRPr b="0" sz="1800"/>
            </a:pPr>
            <a:r>
              <a:rPr b="1" sz="3600"/>
              <a:t>Títeres: Cabeza y Esqueleto</a:t>
            </a:r>
          </a:p>
        </p:txBody>
      </p:sp>
      <p:pic>
        <p:nvPicPr>
          <p:cNvPr id="69" name="Captura de pantalla 2014-06-08 a la(s) 9.43.33 a.m.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8916" y="2043383"/>
            <a:ext cx="6574413" cy="5666834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Shape 70"/>
          <p:cNvSpPr/>
          <p:nvPr/>
        </p:nvSpPr>
        <p:spPr>
          <a:xfrm>
            <a:off x="3721426" y="921675"/>
            <a:ext cx="385008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C82506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C82506"/>
                </a:solidFill>
              </a:rPr>
              <a:t>en construcción…</a:t>
            </a:r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/>
        </p:nvSpPr>
        <p:spPr>
          <a:xfrm>
            <a:off x="734841" y="463711"/>
            <a:ext cx="720402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 lvl="0">
              <a:defRPr b="0" sz="1800"/>
            </a:pPr>
            <a:r>
              <a:rPr b="1" sz="3600"/>
              <a:t>Referencias: Posibles Proyectos</a:t>
            </a:r>
          </a:p>
        </p:txBody>
      </p:sp>
      <p:pic>
        <p:nvPicPr>
          <p:cNvPr id="73" name="Captura de pantalla 2014-06-03 a la(s) 10.37.48 p.m.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93689" y="1301918"/>
            <a:ext cx="3512955" cy="3831711"/>
          </a:xfrm>
          <a:prstGeom prst="rect">
            <a:avLst/>
          </a:prstGeom>
          <a:ln w="12700">
            <a:miter lim="400000"/>
          </a:ln>
        </p:spPr>
      </p:pic>
      <p:pic>
        <p:nvPicPr>
          <p:cNvPr id="74" name="Captura de pantalla 2014-06-07 a la(s) 7.06.07 a.m.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895445" y="1377274"/>
            <a:ext cx="3651395" cy="3831712"/>
          </a:xfrm>
          <a:prstGeom prst="rect">
            <a:avLst/>
          </a:prstGeom>
          <a:ln w="12700">
            <a:miter lim="400000"/>
          </a:ln>
        </p:spPr>
      </p:pic>
      <p:pic>
        <p:nvPicPr>
          <p:cNvPr id="75" name="Captura de pantalla 2014-06-07 a la(s) 7.07.30 a.m.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40641" y="1261447"/>
            <a:ext cx="3819230" cy="3831711"/>
          </a:xfrm>
          <a:prstGeom prst="rect">
            <a:avLst/>
          </a:prstGeom>
          <a:ln w="12700">
            <a:miter lim="400000"/>
          </a:ln>
        </p:spPr>
      </p:pic>
      <p:pic>
        <p:nvPicPr>
          <p:cNvPr id="76" name="Captura de pantalla 2014-06-07 a la(s) 7.11.01 a.m.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99233" y="5638301"/>
            <a:ext cx="3694761" cy="3900026"/>
          </a:xfrm>
          <a:prstGeom prst="rect">
            <a:avLst/>
          </a:prstGeom>
          <a:ln w="12700">
            <a:miter lim="400000"/>
          </a:ln>
        </p:spPr>
      </p:pic>
      <p:pic>
        <p:nvPicPr>
          <p:cNvPr id="77" name="Captura de pantalla 2014-06-07 a la(s) 7.07.01 a.m..pn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618871" y="5638301"/>
            <a:ext cx="3817574" cy="3900026"/>
          </a:xfrm>
          <a:prstGeom prst="rect">
            <a:avLst/>
          </a:prstGeom>
          <a:ln w="12700">
            <a:miter lim="400000"/>
          </a:ln>
        </p:spPr>
      </p:pic>
      <p:pic>
        <p:nvPicPr>
          <p:cNvPr id="78" name="Captura de pantalla 2014-06-06 a la(s) 7.01.11 a.m..png"/>
          <p:cNvPicPr/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910806" y="5707462"/>
            <a:ext cx="3743548" cy="38317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